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78" r:id="rId6"/>
    <p:sldMasterId id="2147483680" r:id="rId7"/>
    <p:sldMasterId id="2147483682" r:id="rId8"/>
    <p:sldMasterId id="2147483684" r:id="rId9"/>
    <p:sldMasterId id="2147483686" r:id="rId10"/>
    <p:sldMasterId id="2147483688" r:id="rId11"/>
    <p:sldMasterId id="2147483690" r:id="rId12"/>
    <p:sldMasterId id="2147483692" r:id="rId13"/>
  </p:sldMasterIdLst>
  <p:notesMasterIdLst>
    <p:notesMasterId r:id="rId35"/>
  </p:notesMasterIdLst>
  <p:sldIdLst>
    <p:sldId id="257" r:id="rId14"/>
    <p:sldId id="276" r:id="rId15"/>
    <p:sldId id="277" r:id="rId16"/>
    <p:sldId id="265" r:id="rId17"/>
    <p:sldId id="266" r:id="rId18"/>
    <p:sldId id="268" r:id="rId19"/>
    <p:sldId id="269" r:id="rId20"/>
    <p:sldId id="270" r:id="rId21"/>
    <p:sldId id="271" r:id="rId22"/>
    <p:sldId id="274" r:id="rId23"/>
    <p:sldId id="275" r:id="rId24"/>
    <p:sldId id="272" r:id="rId25"/>
    <p:sldId id="273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outlineViewPr>
    <p:cViewPr>
      <p:scale>
        <a:sx n="33" d="100"/>
        <a:sy n="33" d="100"/>
      </p:scale>
      <p:origin x="0" y="-17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1801-46E2-484F-853C-4815F702308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DDDE-3F66-4907-B21C-9BFDF1762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115DEE-E0C5-4B4C-9D23-C698CAC047B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31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8D5EB-6E17-499C-8562-B4E4A5F7D9B2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26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A58BB-73AE-4E2C-AB1B-5F94F77C752D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6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E9278-5E34-4632-AB76-FEA6815151DF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4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AEBDF-4067-4651-A6F9-077ED645F81B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7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D98A-1CF4-4785-B4EC-DF8C5510D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7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D98A-1CF4-4785-B4EC-DF8C5510D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0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78A30-BB11-428D-993E-500BE12D94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4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38041-5408-4A71-A789-8AC7A9431C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7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3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11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0222B-738D-458C-9AD1-6302C7F780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1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6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D8E6-B174-4BEC-90EB-1F8770D11F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1BAF-4C8C-4FCC-9649-33E801C3F34C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049F-A699-478A-8666-880BD77F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5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4224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48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11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74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65" y="1753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52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34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44" y="1727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97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0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4" y="1747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1" y="1725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24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83F55B60-5C46-46A2-A663-C15D39E63D00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6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4224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48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11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74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65" y="1753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52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34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44" y="1727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197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0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4" y="1747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1" y="1725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24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83F55B60-5C46-46A2-A663-C15D39E63D00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5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4E4E9-17CE-4E43-B62E-EC01707467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4E4E9-17CE-4E43-B62E-EC01707467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2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9D8395-53E5-49AC-AF1B-8F9D4148ED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edweb.tusd.k12.az.us/kbittel/images/quartz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KKOCH\Local%20Settings\Temporary%20Internet%20Files\Content.IE5\M15EFEXC\MSj03886100000%5b1%5d.wa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../Unit%201_Plate%20Tectonics/Day%203_Volcanoes/volcano.mov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7164" y="1371600"/>
            <a:ext cx="2560637" cy="1112838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Minerals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6" descr="miner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miner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9900"/>
                </a:solidFill>
              </a:rPr>
              <a:t>Which 2 of the following are not minerals?  Why?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Talc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Flourite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Galena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Crude Oil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Quartz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Pyrite</a:t>
            </a:r>
          </a:p>
          <a:p>
            <a:pPr eaLnBrk="1" hangingPunct="1"/>
            <a:r>
              <a:rPr lang="en-US" altLang="en-US" b="1" smtClean="0">
                <a:solidFill>
                  <a:srgbClr val="009900"/>
                </a:solidFill>
              </a:rPr>
              <a:t>Coal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9900"/>
                </a:solidFill>
              </a:rPr>
              <a:t>Which 2 of the following are not minerals?  Why?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9900"/>
                </a:solidFill>
              </a:rPr>
              <a:t>Talc</a:t>
            </a:r>
          </a:p>
          <a:p>
            <a:pPr eaLnBrk="1" hangingPunct="1"/>
            <a:r>
              <a:rPr lang="en-US" altLang="en-US" sz="2800" b="1">
                <a:solidFill>
                  <a:srgbClr val="009900"/>
                </a:solidFill>
              </a:rPr>
              <a:t>Flourite</a:t>
            </a:r>
          </a:p>
          <a:p>
            <a:pPr eaLnBrk="1" hangingPunct="1"/>
            <a:r>
              <a:rPr lang="en-US" altLang="en-US" sz="2800" b="1">
                <a:solidFill>
                  <a:srgbClr val="009900"/>
                </a:solidFill>
              </a:rPr>
              <a:t>Galena</a:t>
            </a:r>
          </a:p>
          <a:p>
            <a:pPr eaLnBrk="1" hangingPunct="1"/>
            <a:r>
              <a:rPr lang="en-US" altLang="en-US" sz="2800" b="1">
                <a:solidFill>
                  <a:srgbClr val="CC3300"/>
                </a:solidFill>
              </a:rPr>
              <a:t>Crude Oil- liquid (not solid) and organic (made of plant and animal remains)</a:t>
            </a:r>
          </a:p>
          <a:p>
            <a:pPr eaLnBrk="1" hangingPunct="1"/>
            <a:r>
              <a:rPr lang="en-US" altLang="en-US" sz="2800" b="1">
                <a:solidFill>
                  <a:srgbClr val="009900"/>
                </a:solidFill>
              </a:rPr>
              <a:t>Quartz</a:t>
            </a:r>
          </a:p>
          <a:p>
            <a:pPr eaLnBrk="1" hangingPunct="1"/>
            <a:r>
              <a:rPr lang="en-US" altLang="en-US" sz="2800" b="1">
                <a:solidFill>
                  <a:srgbClr val="009900"/>
                </a:solidFill>
              </a:rPr>
              <a:t>Pyrite</a:t>
            </a:r>
          </a:p>
          <a:p>
            <a:pPr eaLnBrk="1" hangingPunct="1"/>
            <a:r>
              <a:rPr lang="en-US" altLang="en-US" sz="2800" b="1">
                <a:solidFill>
                  <a:srgbClr val="CC3300"/>
                </a:solidFill>
              </a:rPr>
              <a:t>Coal- Organic (made of plant and animal remains)</a:t>
            </a:r>
          </a:p>
          <a:p>
            <a:pPr eaLnBrk="1" hangingPunct="1"/>
            <a:endParaRPr lang="en-US" altLang="en-US" sz="28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TYPES OF MINERALS</a:t>
            </a:r>
          </a:p>
        </p:txBody>
      </p:sp>
      <p:sp>
        <p:nvSpPr>
          <p:cNvPr id="13315" name="Rectangle 3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SILICATES – contain silicon and oxygen.  Quartz is the most common silicate.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Non-silicates – do not contain silicon and oxygen.</a:t>
            </a:r>
          </a:p>
        </p:txBody>
      </p:sp>
      <p:graphicFrame>
        <p:nvGraphicFramePr>
          <p:cNvPr id="13316" name="Object 3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6175375" y="1600201"/>
          <a:ext cx="40322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3" imgW="4038600" imgH="4533900" progId="MSGraph.Chart.8">
                  <p:embed followColorScheme="full"/>
                </p:oleObj>
              </mc:Choice>
              <mc:Fallback>
                <p:oleObj name="Chart" r:id="rId3" imgW="4038600" imgH="4533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1600201"/>
                        <a:ext cx="40322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" name="Content Placeholder 29700"/>
          <p:cNvGrpSpPr>
            <a:grpSpLocks/>
          </p:cNvGrpSpPr>
          <p:nvPr/>
        </p:nvGrpSpPr>
        <p:grpSpPr bwMode="auto">
          <a:xfrm>
            <a:off x="2514600" y="0"/>
            <a:ext cx="6845300" cy="6858000"/>
            <a:chOff x="1512" y="792"/>
            <a:chExt cx="2736" cy="2741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288" y="1820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650" y="1307"/>
              <a:ext cx="684" cy="68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sulfides</a:t>
              </a: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288" y="2333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650" y="2333"/>
              <a:ext cx="684" cy="6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sulfates</a:t>
              </a: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>
              <a:off x="2880" y="2504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538" y="2846"/>
              <a:ext cx="684" cy="6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oxides</a:t>
              </a: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176" y="2333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3426" y="2333"/>
              <a:ext cx="684" cy="6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halides</a:t>
              </a: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 flipV="1">
              <a:off x="3176" y="1821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426" y="1308"/>
              <a:ext cx="684" cy="684"/>
            </a:xfrm>
            <a:prstGeom prst="ellipse">
              <a:avLst/>
            </a:prstGeom>
            <a:solidFill>
              <a:srgbClr val="EBEC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carbonates</a:t>
              </a: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2880" y="1479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2538" y="795"/>
              <a:ext cx="684" cy="684"/>
            </a:xfrm>
            <a:prstGeom prst="ellipse">
              <a:avLst/>
            </a:prstGeom>
            <a:solidFill>
              <a:srgbClr val="8587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elements</a:t>
              </a:r>
            </a:p>
          </p:txBody>
        </p:sp>
        <p:sp>
          <p:nvSpPr>
            <p:cNvPr id="15" name="_s1040"/>
            <p:cNvSpPr>
              <a:spLocks noChangeArrowheads="1"/>
            </p:cNvSpPr>
            <p:nvPr/>
          </p:nvSpPr>
          <p:spPr bwMode="auto">
            <a:xfrm>
              <a:off x="2538" y="1821"/>
              <a:ext cx="684" cy="6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Six groups of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non-silicates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9717" name="MSj0388610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5" y="632896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297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Amethyst		Calcite		       Garnet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   Galena		        Gold		    Pyrite</a:t>
            </a:r>
          </a:p>
        </p:txBody>
      </p:sp>
      <p:pic>
        <p:nvPicPr>
          <p:cNvPr id="15364" name="Picture 4" descr="amethy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alci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a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gale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go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pyri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24250" y="1219201"/>
            <a:ext cx="5391150" cy="3667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***</a:t>
            </a:r>
            <a:r>
              <a:rPr lang="en-US" altLang="en-US" b="1">
                <a:solidFill>
                  <a:srgbClr val="000000"/>
                </a:solidFill>
              </a:rPr>
              <a:t>Notice how each is one single type of crystal!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7162800" y="1905000"/>
            <a:ext cx="990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7924800" y="1981200"/>
            <a:ext cx="304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7924800" y="1981200"/>
            <a:ext cx="4572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276600" y="41910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Where do minerals come from?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820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"/>
            </a:pPr>
            <a:r>
              <a:rPr lang="en-US" altLang="en-US" sz="2800"/>
              <a:t>Mineral crystals can form in two main ways:</a:t>
            </a:r>
          </a:p>
        </p:txBody>
      </p:sp>
      <p:pic>
        <p:nvPicPr>
          <p:cNvPr id="91140" name="Picture 4" descr="Geo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67088"/>
            <a:ext cx="8785225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2135188" y="2205038"/>
            <a:ext cx="4875212" cy="2747962"/>
            <a:chOff x="385" y="1389"/>
            <a:chExt cx="2949" cy="1633"/>
          </a:xfrm>
        </p:grpSpPr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1111" y="1842"/>
              <a:ext cx="272" cy="99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1292" y="1888"/>
              <a:ext cx="2042" cy="113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385" y="1389"/>
              <a:ext cx="235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From stuff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dissolved in liquids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(Evaporation &amp; Hot Water)</a:t>
              </a:r>
            </a:p>
          </p:txBody>
        </p:sp>
      </p:grp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7175500" y="2205038"/>
            <a:ext cx="3024188" cy="3662362"/>
            <a:chOff x="3560" y="1389"/>
            <a:chExt cx="1905" cy="1996"/>
          </a:xfrm>
        </p:grpSpPr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flipH="1">
              <a:off x="4422" y="1842"/>
              <a:ext cx="227" cy="1543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3560" y="1389"/>
              <a:ext cx="1905" cy="59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From Cooling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molten material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4" y="1052513"/>
            <a:ext cx="6872287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AutoShape 3"/>
          <p:cNvSpPr>
            <a:spLocks/>
          </p:cNvSpPr>
          <p:nvPr/>
        </p:nvSpPr>
        <p:spPr bwMode="auto">
          <a:xfrm>
            <a:off x="1992313" y="5475289"/>
            <a:ext cx="3365500" cy="1049337"/>
          </a:xfrm>
          <a:prstGeom prst="borderCallout2">
            <a:avLst>
              <a:gd name="adj1" fmla="val 10894"/>
              <a:gd name="adj2" fmla="val 102264"/>
              <a:gd name="adj3" fmla="val 10894"/>
              <a:gd name="adj4" fmla="val 136273"/>
              <a:gd name="adj5" fmla="val 8319"/>
              <a:gd name="adj6" fmla="val 171556"/>
            </a:avLst>
          </a:prstGeom>
          <a:solidFill>
            <a:srgbClr val="FF6600"/>
          </a:solidFill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“Intrusive” Cooling: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Magma cools slowly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(Long Time = Large Crystals)</a:t>
            </a:r>
          </a:p>
        </p:txBody>
      </p:sp>
      <p:sp>
        <p:nvSpPr>
          <p:cNvPr id="92164" name="AutoShape 4"/>
          <p:cNvSpPr>
            <a:spLocks/>
          </p:cNvSpPr>
          <p:nvPr/>
        </p:nvSpPr>
        <p:spPr bwMode="auto">
          <a:xfrm>
            <a:off x="1919288" y="1557339"/>
            <a:ext cx="3365500" cy="1049337"/>
          </a:xfrm>
          <a:prstGeom prst="borderCallout2">
            <a:avLst>
              <a:gd name="adj1" fmla="val 10894"/>
              <a:gd name="adj2" fmla="val 102264"/>
              <a:gd name="adj3" fmla="val 10894"/>
              <a:gd name="adj4" fmla="val 126981"/>
              <a:gd name="adj5" fmla="val 140394"/>
              <a:gd name="adj6" fmla="val 152500"/>
            </a:avLst>
          </a:prstGeom>
          <a:solidFill>
            <a:srgbClr val="FF6600"/>
          </a:solidFill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“Extrusive” Cooling</a:t>
            </a:r>
            <a:r>
              <a:rPr lang="en-US" altLang="en-US" b="1">
                <a:solidFill>
                  <a:srgbClr val="0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Lava cools Fast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(Short Time = Small Crystals)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586854" y="109182"/>
            <a:ext cx="10863618" cy="1159231"/>
          </a:xfrm>
          <a:solidFill>
            <a:srgbClr val="FF6600">
              <a:alpha val="60001"/>
            </a:srgbClr>
          </a:solidFill>
          <a:ln/>
        </p:spPr>
        <p:txBody>
          <a:bodyPr/>
          <a:lstStyle/>
          <a:p>
            <a:r>
              <a:rPr lang="en-US" altLang="en-US" sz="3600" dirty="0"/>
              <a:t>Minerals &amp; Crystals from</a:t>
            </a:r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800" b="1" dirty="0"/>
              <a:t>Magma &amp; Lava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524000" y="2781301"/>
            <a:ext cx="4572000" cy="25638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Minerals form from hot magma as it cools inside the crust, or as lava cools on the surface.</a:t>
            </a:r>
            <a:r>
              <a:rPr lang="en-US" altLang="en-US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When these liquids cool to a solid, they form crystals (minerals).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</a:rPr>
              <a:t>Size of the crystal depends on time it takes to freeze into a solid.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28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03389" y="566738"/>
            <a:ext cx="8785225" cy="558800"/>
          </a:xfrm>
          <a:solidFill>
            <a:schemeClr val="accent1">
              <a:alpha val="70000"/>
            </a:schemeClr>
          </a:solidFill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sz="4800" b="1">
                <a:solidFill>
                  <a:srgbClr val="A50021"/>
                </a:solidFill>
              </a:rPr>
              <a:t>Minerals Crystal Size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248525" y="2852738"/>
            <a:ext cx="3168650" cy="33131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</a:rPr>
              <a:t>Rhyolite</a:t>
            </a:r>
          </a:p>
        </p:txBody>
      </p:sp>
      <p:pic>
        <p:nvPicPr>
          <p:cNvPr id="94213" name="Picture 5" descr="Rhyol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11395" r="13889" b="6627"/>
          <a:stretch>
            <a:fillRect/>
          </a:stretch>
        </p:blipFill>
        <p:spPr bwMode="auto">
          <a:xfrm>
            <a:off x="7392988" y="3502025"/>
            <a:ext cx="27368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774825" y="2805114"/>
            <a:ext cx="3348038" cy="3671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0000"/>
                </a:solidFill>
              </a:rPr>
              <a:t>Granite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981201" y="1295400"/>
            <a:ext cx="8353425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hot material cools fast, it has smaller crystal size. When it cools slowly, it has large crystals.</a:t>
            </a:r>
          </a:p>
        </p:txBody>
      </p:sp>
      <p:pic>
        <p:nvPicPr>
          <p:cNvPr id="94217" name="Picture 9" descr="grani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>
            <a:fillRect/>
          </a:stretch>
        </p:blipFill>
        <p:spPr bwMode="auto">
          <a:xfrm>
            <a:off x="1828800" y="3352801"/>
            <a:ext cx="29543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029450" y="5715000"/>
            <a:ext cx="3409950" cy="91598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You </a:t>
            </a:r>
            <a:r>
              <a:rPr lang="en-US" altLang="en-US" b="1" u="sng">
                <a:solidFill>
                  <a:srgbClr val="000000"/>
                </a:solidFill>
              </a:rPr>
              <a:t>can’t see</a:t>
            </a:r>
            <a:r>
              <a:rPr lang="en-US" altLang="en-US" b="1">
                <a:solidFill>
                  <a:srgbClr val="000000"/>
                </a:solidFill>
              </a:rPr>
              <a:t> many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individual </a:t>
            </a:r>
            <a:r>
              <a:rPr lang="en-US" altLang="en-US" b="1" u="sng">
                <a:solidFill>
                  <a:srgbClr val="000000"/>
                </a:solidFill>
              </a:rPr>
              <a:t>crystals</a:t>
            </a:r>
            <a:r>
              <a:rPr lang="en-US" altLang="en-US" b="1">
                <a:solidFill>
                  <a:srgbClr val="000000"/>
                </a:solidFill>
              </a:rPr>
              <a:t> in Rhyolite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= </a:t>
            </a:r>
            <a:r>
              <a:rPr lang="en-US" altLang="en-US" b="1" u="sng">
                <a:solidFill>
                  <a:srgbClr val="000000"/>
                </a:solidFill>
              </a:rPr>
              <a:t>cooled very fast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 flipV="1">
            <a:off x="4419600" y="4495800"/>
            <a:ext cx="6096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 flipV="1">
            <a:off x="3733800" y="4572000"/>
            <a:ext cx="2286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411939" y="5514976"/>
            <a:ext cx="3277785" cy="1200329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You </a:t>
            </a:r>
            <a:r>
              <a:rPr lang="en-US" altLang="en-US" b="1" u="sng" dirty="0">
                <a:solidFill>
                  <a:srgbClr val="000000"/>
                </a:solidFill>
              </a:rPr>
              <a:t>can see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individual </a:t>
            </a:r>
            <a:r>
              <a:rPr lang="en-US" altLang="en-US" b="1" dirty="0" smtClean="0">
                <a:solidFill>
                  <a:srgbClr val="000000"/>
                </a:solidFill>
              </a:rPr>
              <a:t>mineral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crystals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in </a:t>
            </a:r>
            <a:r>
              <a:rPr lang="en-US" altLang="en-US" b="1" dirty="0" smtClean="0">
                <a:solidFill>
                  <a:srgbClr val="000000"/>
                </a:solidFill>
              </a:rPr>
              <a:t>the rock Granite</a:t>
            </a:r>
            <a:endParaRPr lang="en-US" altLang="en-US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= </a:t>
            </a:r>
            <a:r>
              <a:rPr lang="en-US" altLang="en-US" b="1" u="sng" dirty="0">
                <a:solidFill>
                  <a:srgbClr val="000000"/>
                </a:solidFill>
              </a:rPr>
              <a:t>cooled 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4" grpId="0" animBg="1"/>
      <p:bldP spid="94219" grpId="0" animBg="1"/>
      <p:bldP spid="94220" grpId="0" animBg="1"/>
      <p:bldP spid="94221" grpId="0" animBg="1"/>
      <p:bldP spid="942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b="1"/>
              <a:t>Minerals formed by Evaporation</a:t>
            </a:r>
            <a:endParaRPr lang="en-US" altLang="en-US" sz="3600" b="1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"/>
            </a:pPr>
            <a:r>
              <a:rPr lang="en-US" altLang="en-US" dirty="0"/>
              <a:t>Some minerals form when solutions/mixtures evaporate:  </a:t>
            </a:r>
          </a:p>
          <a:p>
            <a:pPr lvl="1">
              <a:buFont typeface="Wingdings" panose="05000000000000000000" pitchFamily="2" charset="2"/>
              <a:buChar char=""/>
            </a:pPr>
            <a:r>
              <a:rPr lang="en-US" altLang="en-US" dirty="0"/>
              <a:t>When water evaporates, it leaves behind the stuff that’s dissolved in it.</a:t>
            </a:r>
          </a:p>
          <a:p>
            <a:pPr lvl="2">
              <a:buFont typeface="Wingdings" panose="05000000000000000000" pitchFamily="2" charset="2"/>
              <a:buChar char=""/>
            </a:pPr>
            <a:endParaRPr lang="en-US" altLang="en-US" dirty="0"/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en-US" dirty="0"/>
              <a:t>The longer it takes to evaporate, the larger the crystal.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en-US" dirty="0"/>
              <a:t>i.e. salt &amp; water – ocean, </a:t>
            </a:r>
          </a:p>
          <a:p>
            <a:pPr lvl="3">
              <a:buFont typeface="Wingdings" panose="05000000000000000000" pitchFamily="2" charset="2"/>
              <a:buChar char=""/>
            </a:pPr>
            <a:r>
              <a:rPr lang="en-US" altLang="en-US" dirty="0"/>
              <a:t>Halite, Gypsum, Calcite.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318000" y="5638800"/>
            <a:ext cx="6197600" cy="915988"/>
          </a:xfrm>
          <a:prstGeom prst="rect">
            <a:avLst/>
          </a:prstGeom>
          <a:solidFill>
            <a:srgbClr val="CC99FF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***</a:t>
            </a:r>
            <a:r>
              <a:rPr lang="en-US" altLang="en-US" b="1">
                <a:solidFill>
                  <a:srgbClr val="FF0000"/>
                </a:solidFill>
              </a:rPr>
              <a:t>All the white stuff = salt mineral crystals that formed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when the water of this lake evaporated.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The mineral material was left behind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g0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52600" y="457200"/>
            <a:ext cx="3733800" cy="1816100"/>
          </a:xfrm>
          <a:prstGeom prst="rect">
            <a:avLst/>
          </a:prstGeom>
          <a:noFill/>
          <a:ln w="76200" cmpd="tri">
            <a:solidFill>
              <a:srgbClr val="CC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CC66"/>
                </a:solidFill>
              </a:rPr>
              <a:t>These salt crystals formed from salt water because as the water evaporated, the salt wasn’t dissolved anymore. So the chemical energy in salt takes over and crystals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Earth’s crust is made up of two things: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Minerals and Rocks</a:t>
            </a:r>
          </a:p>
        </p:txBody>
      </p:sp>
      <p:pic>
        <p:nvPicPr>
          <p:cNvPr id="5124" name="Picture 4" descr="oliv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M31-M-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1"/>
            <a:ext cx="2133600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038600"/>
            <a:ext cx="26273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8458200" y="2209801"/>
            <a:ext cx="1981200" cy="2168525"/>
            <a:chOff x="2112" y="1680"/>
            <a:chExt cx="1248" cy="1366"/>
          </a:xfrm>
        </p:grpSpPr>
        <p:pic>
          <p:nvPicPr>
            <p:cNvPr id="5128" name="Picture 8" descr="co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2002"/>
              <a:ext cx="1116" cy="10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112" y="1680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808080"/>
                  </a:solidFill>
                  <a:latin typeface="Times New Roman" panose="02020603050405020304" pitchFamily="18" charset="0"/>
                </a:rPr>
                <a:t>Coal</a:t>
              </a:r>
            </a:p>
          </p:txBody>
        </p:sp>
      </p:grp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8153400" y="4419600"/>
            <a:ext cx="3733800" cy="2533650"/>
            <a:chOff x="3072" y="1008"/>
            <a:chExt cx="2352" cy="1596"/>
          </a:xfrm>
        </p:grpSpPr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456" y="1008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808080"/>
                  </a:solidFill>
                  <a:latin typeface="Times New Roman" panose="02020603050405020304" pitchFamily="18" charset="0"/>
                </a:rPr>
                <a:t>Scoria</a:t>
              </a:r>
            </a:p>
          </p:txBody>
        </p:sp>
        <p:pic>
          <p:nvPicPr>
            <p:cNvPr id="5132" name="Picture 12" descr="scor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1616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5867400" y="3048000"/>
            <a:ext cx="3276600" cy="2190750"/>
            <a:chOff x="3072" y="1584"/>
            <a:chExt cx="2544" cy="2148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3648" y="1584"/>
              <a:ext cx="1968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808080"/>
                  </a:solidFill>
                  <a:latin typeface="Times New Roman" panose="02020603050405020304" pitchFamily="18" charset="0"/>
                </a:rPr>
                <a:t>Gneiss</a:t>
              </a:r>
            </a:p>
          </p:txBody>
        </p:sp>
        <p:pic>
          <p:nvPicPr>
            <p:cNvPr id="5135" name="Picture 15" descr="gneis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12"/>
              <a:ext cx="2160" cy="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8" name="Line 18"/>
          <p:cNvSpPr>
            <a:spLocks noChangeShapeType="1"/>
          </p:cNvSpPr>
          <p:nvPr/>
        </p:nvSpPr>
        <p:spPr bwMode="auto">
          <a:xfrm flipH="1" flipV="1">
            <a:off x="2743200" y="4953000"/>
            <a:ext cx="1524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3048000" y="3810000"/>
            <a:ext cx="9144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4038600" y="57150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7239000" y="4724400"/>
            <a:ext cx="3048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7848600" y="3810000"/>
            <a:ext cx="1295400" cy="1828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8305800" y="5943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199188" y="6313489"/>
            <a:ext cx="3490912" cy="5810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</a:rPr>
              <a:t>***</a:t>
            </a:r>
            <a:r>
              <a:rPr lang="en-US" altLang="en-US" sz="1600" b="1">
                <a:solidFill>
                  <a:srgbClr val="333399"/>
                </a:solidFill>
              </a:rPr>
              <a:t>You should see lots of </a:t>
            </a:r>
            <a:r>
              <a:rPr lang="en-US" altLang="en-US" sz="1600" b="1" u="sng">
                <a:solidFill>
                  <a:srgbClr val="333399"/>
                </a:solidFill>
              </a:rPr>
              <a:t>different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>
                <a:solidFill>
                  <a:srgbClr val="333399"/>
                </a:solidFill>
              </a:rPr>
              <a:t>minerals</a:t>
            </a:r>
            <a:r>
              <a:rPr lang="en-US" altLang="en-US" sz="1600" b="1">
                <a:solidFill>
                  <a:srgbClr val="333399"/>
                </a:solidFill>
              </a:rPr>
              <a:t> in every single rock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550988" y="5741989"/>
            <a:ext cx="2563812" cy="103663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u="sng">
                <a:solidFill>
                  <a:srgbClr val="FF0000"/>
                </a:solidFill>
              </a:rPr>
              <a:t>Minerals</a:t>
            </a:r>
            <a:r>
              <a:rPr lang="en-US" altLang="en-US" sz="2000" b="1">
                <a:solidFill>
                  <a:srgbClr val="FF0000"/>
                </a:solidFill>
              </a:rPr>
              <a:t> are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individual crystals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of all the </a:t>
            </a:r>
            <a:r>
              <a:rPr lang="en-US" altLang="en-US" sz="2000" b="1" u="sng">
                <a:solidFill>
                  <a:srgbClr val="FF0000"/>
                </a:solidFill>
              </a:rPr>
              <a:t>same stuff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613525" y="5321301"/>
            <a:ext cx="1733550" cy="976313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u="sng">
                <a:solidFill>
                  <a:srgbClr val="0000FF"/>
                </a:solidFill>
              </a:rPr>
              <a:t>Rocks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b="1">
                <a:solidFill>
                  <a:srgbClr val="0000FF"/>
                </a:solidFill>
              </a:rPr>
              <a:t>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combinations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</a:rPr>
              <a:t>of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36" grpId="0" animBg="1"/>
      <p:bldP spid="5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Big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following 5 characteristics are shared by all minerals.</a:t>
            </a:r>
          </a:p>
          <a:p>
            <a:pPr lvl="1"/>
            <a:r>
              <a:rPr lang="en-US" sz="3200" dirty="0" smtClean="0"/>
              <a:t>Use the acronym SNIFC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 – Solid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N – Naturally Occurring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I – Inorganic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F – Fixed Composition	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 – Crystal Structure</a:t>
            </a:r>
          </a:p>
        </p:txBody>
      </p:sp>
    </p:spTree>
    <p:extLst>
      <p:ext uri="{BB962C8B-B14F-4D97-AF65-F5344CB8AC3E}">
        <p14:creationId xmlns:p14="http://schemas.microsoft.com/office/powerpoint/2010/main" val="3001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Big Ideas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Minerals are the building blocks of rocks</a:t>
            </a:r>
          </a:p>
          <a:p>
            <a:r>
              <a:rPr lang="en-US" sz="3200" dirty="0" smtClean="0"/>
              <a:t>Silicates are the largest mineral family that make up 90% of the Earth’s crust.</a:t>
            </a:r>
          </a:p>
          <a:p>
            <a:pPr lvl="1"/>
            <a:r>
              <a:rPr lang="en-US" sz="3200" dirty="0" smtClean="0"/>
              <a:t>Silicates are composed of the elements: </a:t>
            </a:r>
            <a:r>
              <a:rPr lang="en-US" sz="3200" b="1" u="sng" dirty="0" smtClean="0"/>
              <a:t>Silicon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Oxygen</a:t>
            </a:r>
          </a:p>
          <a:p>
            <a:r>
              <a:rPr lang="en-US" sz="3200" dirty="0" smtClean="0"/>
              <a:t>Mineral crystal size is dependent on the cooling rate.</a:t>
            </a:r>
          </a:p>
          <a:p>
            <a:pPr lvl="1"/>
            <a:r>
              <a:rPr lang="en-US" sz="3200" dirty="0" smtClean="0"/>
              <a:t>Slow rate – LARGE CRYSTALS, inside the earth</a:t>
            </a:r>
          </a:p>
          <a:p>
            <a:pPr lvl="1"/>
            <a:r>
              <a:rPr lang="en-US" sz="3200" dirty="0" smtClean="0"/>
              <a:t>Fast rate – SMALL CRYSTALS, outside the earth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40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1309" y="292967"/>
            <a:ext cx="8229600" cy="5943600"/>
          </a:xfrm>
          <a:solidFill>
            <a:srgbClr val="0000FF">
              <a:alpha val="45000"/>
            </a:srgb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Concept: Minerals are the building blocks of rocks!</a:t>
            </a:r>
          </a:p>
          <a:p>
            <a:pPr algn="ctr">
              <a:buFontTx/>
              <a:buNone/>
            </a:pP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</a:rPr>
              <a:t>There are f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</a:rPr>
              <a:t>ive 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</a:rPr>
              <a:t>main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</a:rPr>
              <a:t> properties of a mineral: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-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-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-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-</a:t>
            </a:r>
          </a:p>
          <a:p>
            <a:pPr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-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What is a Mineral?</a:t>
            </a:r>
            <a:br>
              <a:rPr lang="en-US" dirty="0" smtClean="0"/>
            </a:br>
            <a:r>
              <a:rPr lang="en-US" dirty="0" smtClean="0"/>
              <a:t>5 Characteristics Shared by all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10363200" cy="4114800"/>
          </a:xfrm>
        </p:spPr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F</a:t>
            </a:r>
          </a:p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502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395785"/>
            <a:ext cx="10363200" cy="12828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What is a Mineral?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933323" cy="4114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</a:t>
            </a:r>
            <a:endParaRPr lang="en-US" b="1" u="sng" dirty="0" smtClean="0"/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F</a:t>
            </a:r>
          </a:p>
          <a:p>
            <a:r>
              <a:rPr lang="en-US" dirty="0"/>
              <a:t>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7289" y="1708240"/>
            <a:ext cx="91985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olid</a:t>
            </a:r>
            <a:r>
              <a:rPr lang="en-US" kern="0" dirty="0" smtClean="0"/>
              <a:t> - Not liquid or gas</a:t>
            </a:r>
            <a:endParaRPr lang="en-US" b="1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052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395785"/>
            <a:ext cx="10363200" cy="12828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What is a Mineral?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933323" cy="411480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b="1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F</a:t>
            </a:r>
          </a:p>
          <a:p>
            <a:r>
              <a:rPr lang="en-US" dirty="0"/>
              <a:t>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7289" y="1708240"/>
            <a:ext cx="91985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olid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/>
              <a:t>a</a:t>
            </a:r>
            <a:r>
              <a:rPr lang="en-US" kern="0" dirty="0" err="1" smtClean="0"/>
              <a:t>turally</a:t>
            </a:r>
            <a:r>
              <a:rPr lang="en-US" kern="0" dirty="0" smtClean="0"/>
              <a:t> </a:t>
            </a:r>
            <a:r>
              <a:rPr lang="en-US" kern="0" dirty="0" err="1" smtClean="0"/>
              <a:t>Occuring</a:t>
            </a:r>
            <a:r>
              <a:rPr lang="en-US" kern="0" dirty="0" smtClean="0"/>
              <a:t> – Not artificial or manmade</a:t>
            </a:r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557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395785"/>
            <a:ext cx="10363200" cy="131245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What is a Mineral?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933323" cy="411480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b="1" dirty="0" smtClean="0"/>
          </a:p>
          <a:p>
            <a:r>
              <a:rPr lang="en-US" dirty="0" smtClean="0"/>
              <a:t>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dirty="0" smtClean="0"/>
              <a:t>F</a:t>
            </a:r>
          </a:p>
          <a:p>
            <a:r>
              <a:rPr lang="en-US" dirty="0"/>
              <a:t>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7289" y="1708240"/>
            <a:ext cx="91985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olid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/>
              <a:t>a</a:t>
            </a:r>
            <a:r>
              <a:rPr lang="en-US" kern="0" dirty="0" err="1" smtClean="0"/>
              <a:t>turally</a:t>
            </a:r>
            <a:r>
              <a:rPr lang="en-US" kern="0" dirty="0" smtClean="0"/>
              <a:t> </a:t>
            </a:r>
            <a:r>
              <a:rPr lang="en-US" kern="0" dirty="0" err="1" smtClean="0"/>
              <a:t>Occuring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 smtClean="0"/>
              <a:t>norganic</a:t>
            </a:r>
            <a:r>
              <a:rPr lang="en-US" kern="0" dirty="0" smtClean="0"/>
              <a:t> – Not alive and never alive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7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395785"/>
            <a:ext cx="10363200" cy="131245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What is a Mineral?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933323" cy="411480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b="1" dirty="0" smtClean="0"/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F</a:t>
            </a:r>
          </a:p>
          <a:p>
            <a:r>
              <a:rPr lang="en-US" dirty="0"/>
              <a:t>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7289" y="1708240"/>
            <a:ext cx="91985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olid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/>
              <a:t>a</a:t>
            </a:r>
            <a:r>
              <a:rPr lang="en-US" kern="0" dirty="0" err="1" smtClean="0"/>
              <a:t>turally</a:t>
            </a:r>
            <a:r>
              <a:rPr lang="en-US" kern="0" dirty="0" smtClean="0"/>
              <a:t> </a:t>
            </a:r>
            <a:r>
              <a:rPr lang="en-US" kern="0" dirty="0" err="1" smtClean="0"/>
              <a:t>Occuring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 smtClean="0"/>
              <a:t>norganic</a:t>
            </a:r>
            <a:endParaRPr lang="en-US" kern="0" dirty="0" smtClean="0"/>
          </a:p>
          <a:p>
            <a:pPr marL="0" indent="0">
              <a:buNone/>
            </a:pPr>
            <a:r>
              <a:rPr lang="en-US" kern="0" dirty="0" err="1" smtClean="0"/>
              <a:t>ixed</a:t>
            </a:r>
            <a:r>
              <a:rPr lang="en-US" kern="0" dirty="0" smtClean="0"/>
              <a:t> Composition – Element or Compound</a:t>
            </a:r>
          </a:p>
          <a:p>
            <a:pPr lvl="1" eaLnBrk="1" hangingPunct="1"/>
            <a:endParaRPr lang="en-US" altLang="en-US" b="1" u="sng" dirty="0" smtClean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Chemical </a:t>
            </a:r>
            <a:r>
              <a:rPr lang="en-US" altLang="en-US" b="1" u="sng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formula</a:t>
            </a:r>
          </a:p>
          <a:p>
            <a:pPr lvl="1" eaLnBrk="1" hangingPunct="1"/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SiO</a:t>
            </a:r>
            <a:r>
              <a:rPr lang="en-US" altLang="en-US" b="1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is Quartz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5" name="Picture 5" descr="quart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11" y="4120487"/>
            <a:ext cx="2790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564216" y="364129"/>
            <a:ext cx="6237105" cy="1344111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wrap="square">
            <a:noAutofit/>
          </a:bodyPr>
          <a:lstStyle/>
          <a:p>
            <a:r>
              <a:rPr lang="en-US" dirty="0" smtClean="0"/>
              <a:t>What is a Mineral?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217" y="1708240"/>
            <a:ext cx="933323" cy="411480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b="1" dirty="0" smtClean="0"/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F</a:t>
            </a:r>
          </a:p>
          <a:p>
            <a:r>
              <a:rPr lang="en-US" u="sng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97289" y="1708240"/>
            <a:ext cx="919859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olid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/>
              <a:t>a</a:t>
            </a:r>
            <a:r>
              <a:rPr lang="en-US" kern="0" dirty="0" err="1" smtClean="0"/>
              <a:t>turally</a:t>
            </a:r>
            <a:r>
              <a:rPr lang="en-US" kern="0" dirty="0" smtClean="0"/>
              <a:t> </a:t>
            </a:r>
            <a:r>
              <a:rPr lang="en-US" kern="0" dirty="0" err="1" smtClean="0"/>
              <a:t>Occuring</a:t>
            </a:r>
            <a:r>
              <a:rPr lang="en-US" kern="0" dirty="0" smtClean="0"/>
              <a:t> </a:t>
            </a:r>
          </a:p>
          <a:p>
            <a:pPr marL="0" indent="0">
              <a:buNone/>
            </a:pPr>
            <a:r>
              <a:rPr lang="en-US" kern="0" dirty="0" err="1" smtClean="0"/>
              <a:t>norganic</a:t>
            </a:r>
            <a:endParaRPr lang="en-US" kern="0" dirty="0" smtClean="0"/>
          </a:p>
          <a:p>
            <a:pPr marL="0" indent="0">
              <a:buNone/>
            </a:pPr>
            <a:r>
              <a:rPr lang="en-US" kern="0" dirty="0" err="1"/>
              <a:t>i</a:t>
            </a:r>
            <a:r>
              <a:rPr lang="en-US" kern="0" dirty="0" err="1" smtClean="0"/>
              <a:t>xed</a:t>
            </a:r>
            <a:r>
              <a:rPr lang="en-US" kern="0" dirty="0" smtClean="0"/>
              <a:t> Composition</a:t>
            </a:r>
          </a:p>
          <a:p>
            <a:pPr marL="0" indent="0">
              <a:buNone/>
            </a:pPr>
            <a:r>
              <a:rPr lang="en-US" kern="0" dirty="0" err="1"/>
              <a:t>r</a:t>
            </a:r>
            <a:r>
              <a:rPr lang="en-US" kern="0" dirty="0" err="1" smtClean="0"/>
              <a:t>ystal</a:t>
            </a:r>
            <a:r>
              <a:rPr lang="en-US" kern="0" dirty="0" smtClean="0"/>
              <a:t> form – Atoms arranges                               in orderly pattern</a:t>
            </a:r>
            <a:endParaRPr lang="en-US" kern="0" dirty="0"/>
          </a:p>
        </p:txBody>
      </p:sp>
      <p:pic>
        <p:nvPicPr>
          <p:cNvPr id="6" name="Picture 4" descr="crystal-syst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22" y="279114"/>
            <a:ext cx="4038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657</Words>
  <Application>Microsoft Office PowerPoint</Application>
  <PresentationFormat>Widescreen</PresentationFormat>
  <Paragraphs>176</Paragraphs>
  <Slides>21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ＭＳ Ｐゴシック</vt:lpstr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Dad's Tie</vt:lpstr>
      <vt:lpstr>6_Dad's Tie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Chart</vt:lpstr>
      <vt:lpstr>Minerals</vt:lpstr>
      <vt:lpstr>The Earth’s crust is made up of two things:</vt:lpstr>
      <vt:lpstr>PowerPoint Presentation</vt:lpstr>
      <vt:lpstr>What is a Mineral? 5 Characteristics Shared by all minerals</vt:lpstr>
      <vt:lpstr>What is a Mineral? </vt:lpstr>
      <vt:lpstr>What is a Mineral? </vt:lpstr>
      <vt:lpstr>What is a Mineral? </vt:lpstr>
      <vt:lpstr>What is a Mineral? </vt:lpstr>
      <vt:lpstr>What is a Mineral? </vt:lpstr>
      <vt:lpstr>Which 2 of the following are not minerals?  Why?</vt:lpstr>
      <vt:lpstr>Which 2 of the following are not minerals?  Why?</vt:lpstr>
      <vt:lpstr>TYPES OF MINERALS</vt:lpstr>
      <vt:lpstr>PowerPoint Presentation</vt:lpstr>
      <vt:lpstr>Examples:</vt:lpstr>
      <vt:lpstr>Where do minerals come from?</vt:lpstr>
      <vt:lpstr>Minerals &amp; Crystals from  Magma &amp; Lava</vt:lpstr>
      <vt:lpstr>Minerals Crystal Size</vt:lpstr>
      <vt:lpstr>Minerals formed by Evaporation</vt:lpstr>
      <vt:lpstr>PowerPoint Presentation</vt:lpstr>
      <vt:lpstr>Big Ideas</vt:lpstr>
      <vt:lpstr>Big Ideas Continued</vt:lpstr>
    </vt:vector>
  </TitlesOfParts>
  <Company>Boyertown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Berger, Jerry</dc:creator>
  <cp:lastModifiedBy>Berger, Jerry</cp:lastModifiedBy>
  <cp:revision>33</cp:revision>
  <dcterms:created xsi:type="dcterms:W3CDTF">2018-02-27T20:27:01Z</dcterms:created>
  <dcterms:modified xsi:type="dcterms:W3CDTF">2019-03-22T16:25:39Z</dcterms:modified>
</cp:coreProperties>
</file>